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64" r:id="rId4"/>
    <p:sldId id="258" r:id="rId5"/>
    <p:sldId id="259" r:id="rId6"/>
    <p:sldId id="260" r:id="rId7"/>
    <p:sldId id="261" r:id="rId8"/>
    <p:sldId id="262" r:id="rId9"/>
    <p:sldId id="263"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181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2037993" y="1295876"/>
            <a:ext cx="10554414" cy="1666399"/>
          </a:xfrm>
          <a:prstGeom prst="rect">
            <a:avLst/>
          </a:prstGeom>
          <a:noFill/>
          <a:ln/>
        </p:spPr>
        <p:txBody>
          <a:bodyPr wrap="square" rtlCol="0" anchor="t"/>
          <a:lstStyle/>
          <a:p>
            <a:pPr marL="0" indent="0">
              <a:lnSpc>
                <a:spcPts val="6561"/>
              </a:lnSpc>
              <a:buNone/>
            </a:pPr>
            <a:r>
              <a:rPr lang="en-US" sz="5249" dirty="0">
                <a:solidFill>
                  <a:srgbClr val="60A9FF"/>
                </a:solidFill>
                <a:latin typeface="Roboto Slab" pitchFamily="34" charset="0"/>
                <a:ea typeface="Roboto Slab" pitchFamily="34" charset="-122"/>
                <a:cs typeface="Roboto Slab" pitchFamily="34" charset="-120"/>
              </a:rPr>
              <a:t>“UTS Testing dan QA </a:t>
            </a:r>
            <a:r>
              <a:rPr lang="en-US" sz="5249" dirty="0" err="1">
                <a:solidFill>
                  <a:srgbClr val="60A9FF"/>
                </a:solidFill>
                <a:latin typeface="Roboto Slab" pitchFamily="34" charset="0"/>
                <a:ea typeface="Roboto Slab" pitchFamily="34" charset="-122"/>
                <a:cs typeface="Roboto Slab" pitchFamily="34" charset="-120"/>
              </a:rPr>
              <a:t>Perangkat</a:t>
            </a:r>
            <a:r>
              <a:rPr lang="en-US" sz="5249" dirty="0">
                <a:solidFill>
                  <a:srgbClr val="60A9FF"/>
                </a:solidFill>
                <a:latin typeface="Roboto Slab" pitchFamily="34" charset="0"/>
                <a:ea typeface="Roboto Slab" pitchFamily="34" charset="-122"/>
                <a:cs typeface="Roboto Slab" pitchFamily="34" charset="-120"/>
              </a:rPr>
              <a:t> </a:t>
            </a:r>
            <a:r>
              <a:rPr lang="en-US" sz="5249" dirty="0" err="1">
                <a:solidFill>
                  <a:srgbClr val="60A9FF"/>
                </a:solidFill>
                <a:latin typeface="Roboto Slab" pitchFamily="34" charset="0"/>
                <a:ea typeface="Roboto Slab" pitchFamily="34" charset="-122"/>
                <a:cs typeface="Roboto Slab" pitchFamily="34" charset="-120"/>
              </a:rPr>
              <a:t>Lunak</a:t>
            </a:r>
            <a:r>
              <a:rPr lang="en-US" sz="5249" dirty="0">
                <a:solidFill>
                  <a:srgbClr val="60A9FF"/>
                </a:solidFill>
                <a:latin typeface="Roboto Slab" pitchFamily="34" charset="0"/>
                <a:ea typeface="Roboto Slab" pitchFamily="34" charset="-122"/>
                <a:cs typeface="Roboto Slab" pitchFamily="34" charset="-120"/>
              </a:rPr>
              <a:t>”</a:t>
            </a:r>
            <a:endParaRPr lang="en-US" sz="5249" dirty="0"/>
          </a:p>
        </p:txBody>
      </p:sp>
      <p:sp>
        <p:nvSpPr>
          <p:cNvPr id="5" name="Text 3"/>
          <p:cNvSpPr/>
          <p:nvPr/>
        </p:nvSpPr>
        <p:spPr>
          <a:xfrm>
            <a:off x="2037993" y="3295531"/>
            <a:ext cx="480060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Kelas : 07TPLE009</a:t>
            </a:r>
            <a:endParaRPr lang="en-US" sz="4374" dirty="0"/>
          </a:p>
        </p:txBody>
      </p:sp>
      <p:sp>
        <p:nvSpPr>
          <p:cNvPr id="6" name="Text 4"/>
          <p:cNvSpPr/>
          <p:nvPr/>
        </p:nvSpPr>
        <p:spPr>
          <a:xfrm>
            <a:off x="2037993" y="4323159"/>
            <a:ext cx="861822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Nama : Agusti Setiabudi Pratama</a:t>
            </a:r>
            <a:endParaRPr lang="en-US" sz="4374" dirty="0"/>
          </a:p>
        </p:txBody>
      </p:sp>
      <p:sp>
        <p:nvSpPr>
          <p:cNvPr id="7" name="Text 5"/>
          <p:cNvSpPr/>
          <p:nvPr/>
        </p:nvSpPr>
        <p:spPr>
          <a:xfrm>
            <a:off x="2037993" y="5350788"/>
            <a:ext cx="5974080" cy="833199"/>
          </a:xfrm>
          <a:prstGeom prst="rect">
            <a:avLst/>
          </a:prstGeom>
          <a:noFill/>
          <a:ln/>
        </p:spPr>
        <p:txBody>
          <a:bodyPr wrap="none" rtlCol="0" anchor="t"/>
          <a:lstStyle/>
          <a:p>
            <a:pPr marL="0" indent="0">
              <a:lnSpc>
                <a:spcPts val="6561"/>
              </a:lnSpc>
              <a:buNone/>
            </a:pPr>
            <a:r>
              <a:rPr lang="en-US" sz="5249" dirty="0">
                <a:solidFill>
                  <a:srgbClr val="60A9FF"/>
                </a:solidFill>
                <a:latin typeface="Roboto Slab" pitchFamily="34" charset="0"/>
                <a:ea typeface="Roboto Slab" pitchFamily="34" charset="-122"/>
                <a:cs typeface="Roboto Slab" pitchFamily="34" charset="-120"/>
              </a:rPr>
              <a:t>NIM : 201011401970</a:t>
            </a:r>
            <a:endParaRPr lang="en-US" sz="5249" dirty="0"/>
          </a:p>
        </p:txBody>
      </p:sp>
      <p:sp>
        <p:nvSpPr>
          <p:cNvPr id="8" name="Text 6"/>
          <p:cNvSpPr/>
          <p:nvPr/>
        </p:nvSpPr>
        <p:spPr>
          <a:xfrm>
            <a:off x="2037993" y="6517243"/>
            <a:ext cx="2666286" cy="416481"/>
          </a:xfrm>
          <a:prstGeom prst="rect">
            <a:avLst/>
          </a:prstGeom>
          <a:noFill/>
          <a:ln/>
        </p:spPr>
        <p:txBody>
          <a:bodyPr wrap="none" rtlCol="0" anchor="t"/>
          <a:lstStyle/>
          <a:p>
            <a:pPr marL="0" indent="0" algn="l">
              <a:lnSpc>
                <a:spcPts val="3281"/>
              </a:lnSpc>
              <a:buNone/>
            </a:pPr>
            <a:endParaRPr lang="en-US" sz="262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6DF8890A-D80C-146D-1E69-A66909AFC8D9}"/>
              </a:ext>
            </a:extLst>
          </p:cNvPr>
          <p:cNvSpPr/>
          <p:nvPr/>
        </p:nvSpPr>
        <p:spPr>
          <a:xfrm>
            <a:off x="0" y="0"/>
            <a:ext cx="14630400" cy="8229600"/>
          </a:xfrm>
          <a:prstGeom prst="rect">
            <a:avLst/>
          </a:prstGeom>
          <a:solidFill>
            <a:srgbClr val="202733"/>
          </a:solidFill>
          <a:ln/>
        </p:spPr>
        <p:txBody>
          <a:bodyPr/>
          <a:lstStyle/>
          <a:p>
            <a:endParaRPr lang="en-ID"/>
          </a:p>
        </p:txBody>
      </p:sp>
      <p:pic>
        <p:nvPicPr>
          <p:cNvPr id="3" name="Image 0" descr="preencoded.png">
            <a:extLst>
              <a:ext uri="{FF2B5EF4-FFF2-40B4-BE49-F238E27FC236}">
                <a16:creationId xmlns:a16="http://schemas.microsoft.com/office/drawing/2014/main" id="{5628144C-A02B-7D19-7900-57867F361AF1}"/>
              </a:ext>
            </a:extLst>
          </p:cNvPr>
          <p:cNvPicPr>
            <a:picLocks noChangeAspect="1"/>
          </p:cNvPicPr>
          <p:nvPr/>
        </p:nvPicPr>
        <p:blipFill>
          <a:blip r:embed="rId2"/>
          <a:stretch>
            <a:fillRect/>
          </a:stretch>
        </p:blipFill>
        <p:spPr>
          <a:xfrm>
            <a:off x="9144000" y="0"/>
            <a:ext cx="5486400" cy="8229600"/>
          </a:xfrm>
          <a:prstGeom prst="rect">
            <a:avLst/>
          </a:prstGeom>
        </p:spPr>
      </p:pic>
      <p:pic>
        <p:nvPicPr>
          <p:cNvPr id="1026" name="Picture 2" descr="√ Pengertian, Ide Slide Terima Kasih &amp; Cara Menutup Presentasi">
            <a:extLst>
              <a:ext uri="{FF2B5EF4-FFF2-40B4-BE49-F238E27FC236}">
                <a16:creationId xmlns:a16="http://schemas.microsoft.com/office/drawing/2014/main" id="{7FDBE5AD-5598-7E7C-EB6B-5D1A217A2B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041" y="1466193"/>
            <a:ext cx="7775115" cy="5173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532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472745" cy="8229600"/>
          </a:xfrm>
          <a:prstGeom prst="rect">
            <a:avLst/>
          </a:prstGeom>
          <a:solidFill>
            <a:srgbClr val="202733"/>
          </a:solidFill>
          <a:ln/>
        </p:spPr>
        <p:txBody>
          <a:bodyPr/>
          <a:lstStyle/>
          <a:p>
            <a:endParaRPr lang="en-ID" dirty="0"/>
          </a:p>
        </p:txBody>
      </p:sp>
      <p:sp>
        <p:nvSpPr>
          <p:cNvPr id="4" name="Text 2"/>
          <p:cNvSpPr/>
          <p:nvPr/>
        </p:nvSpPr>
        <p:spPr>
          <a:xfrm>
            <a:off x="877967" y="427673"/>
            <a:ext cx="7388066" cy="1166336"/>
          </a:xfrm>
          <a:prstGeom prst="rect">
            <a:avLst/>
          </a:prstGeom>
          <a:noFill/>
          <a:ln/>
        </p:spPr>
        <p:txBody>
          <a:bodyPr wrap="square" rtlCol="0" anchor="t"/>
          <a:lstStyle/>
          <a:p>
            <a:pPr marL="0" indent="0">
              <a:lnSpc>
                <a:spcPts val="4593"/>
              </a:lnSpc>
              <a:buNone/>
            </a:pPr>
            <a:r>
              <a:rPr lang="en-US" sz="3674" dirty="0">
                <a:solidFill>
                  <a:srgbClr val="60A9FF"/>
                </a:solidFill>
                <a:latin typeface="Roboto Slab" pitchFamily="34" charset="0"/>
                <a:ea typeface="Roboto Slab" pitchFamily="34" charset="-122"/>
                <a:cs typeface="Roboto Slab" pitchFamily="34" charset="-120"/>
              </a:rPr>
              <a:t>Whitebox Testing dan Unit Test di Python</a:t>
            </a:r>
            <a:endParaRPr lang="en-US" sz="3674" dirty="0"/>
          </a:p>
        </p:txBody>
      </p:sp>
      <p:sp>
        <p:nvSpPr>
          <p:cNvPr id="5" name="Text 3"/>
          <p:cNvSpPr/>
          <p:nvPr/>
        </p:nvSpPr>
        <p:spPr>
          <a:xfrm>
            <a:off x="877967" y="1827252"/>
            <a:ext cx="7388066" cy="994886"/>
          </a:xfrm>
          <a:prstGeom prst="rect">
            <a:avLst/>
          </a:prstGeom>
          <a:noFill/>
          <a:ln/>
        </p:spPr>
        <p:txBody>
          <a:bodyPr wrap="square" rtlCol="0" anchor="t"/>
          <a:lstStyle/>
          <a:p>
            <a:pPr marL="0" indent="0">
              <a:lnSpc>
                <a:spcPts val="1960"/>
              </a:lnSpc>
              <a:buNone/>
            </a:pPr>
            <a:r>
              <a:rPr lang="en-US" sz="1750" dirty="0">
                <a:solidFill>
                  <a:srgbClr val="D6E5EF"/>
                </a:solidFill>
                <a:latin typeface="Roboto" pitchFamily="34" charset="0"/>
                <a:ea typeface="Roboto" pitchFamily="34" charset="-122"/>
                <a:cs typeface="Roboto" pitchFamily="34" charset="-120"/>
              </a:rPr>
              <a:t>Whitebox testing adalah metode pengujian yang memeriksa dan memvalidasi struktur internal sebuah program, sementara unit test adalah pengujian pada level terkecil yaitu pada satuan kode, seperti fungsi atau metode. Contoh implementasinya dalam Python adalah dengan menggunakan library seperti unittest atau pytest.</a:t>
            </a:r>
            <a:endParaRPr lang="en-US" sz="1750" dirty="0"/>
          </a:p>
        </p:txBody>
      </p:sp>
      <p:sp>
        <p:nvSpPr>
          <p:cNvPr id="6" name="Text 4"/>
          <p:cNvSpPr/>
          <p:nvPr/>
        </p:nvSpPr>
        <p:spPr>
          <a:xfrm>
            <a:off x="877967" y="3788234"/>
            <a:ext cx="2606040" cy="388858"/>
          </a:xfrm>
          <a:prstGeom prst="rect">
            <a:avLst/>
          </a:prstGeom>
          <a:noFill/>
          <a:ln/>
        </p:spPr>
        <p:txBody>
          <a:bodyPr wrap="none" rtlCol="0" anchor="t"/>
          <a:lstStyle/>
          <a:p>
            <a:pPr marL="0" indent="0">
              <a:lnSpc>
                <a:spcPts val="3062"/>
              </a:lnSpc>
              <a:buNone/>
            </a:pPr>
            <a:r>
              <a:rPr lang="en-US" sz="2449" dirty="0">
                <a:solidFill>
                  <a:srgbClr val="60A9FF"/>
                </a:solidFill>
                <a:latin typeface="Roboto Slab" pitchFamily="34" charset="0"/>
                <a:ea typeface="Roboto Slab" pitchFamily="34" charset="-122"/>
                <a:cs typeface="Roboto Slab" pitchFamily="34" charset="-120"/>
              </a:rPr>
              <a:t>Whitebox Testing</a:t>
            </a:r>
            <a:endParaRPr lang="en-US" sz="2449" dirty="0"/>
          </a:p>
        </p:txBody>
      </p:sp>
      <p:sp>
        <p:nvSpPr>
          <p:cNvPr id="7" name="Text 5"/>
          <p:cNvSpPr/>
          <p:nvPr/>
        </p:nvSpPr>
        <p:spPr>
          <a:xfrm>
            <a:off x="877967" y="4291315"/>
            <a:ext cx="7388066" cy="746165"/>
          </a:xfrm>
          <a:prstGeom prst="rect">
            <a:avLst/>
          </a:prstGeom>
          <a:noFill/>
          <a:ln/>
        </p:spPr>
        <p:txBody>
          <a:bodyPr wrap="square" rtlCol="0" anchor="t"/>
          <a:lstStyle/>
          <a:p>
            <a:pPr marL="0" indent="0">
              <a:lnSpc>
                <a:spcPts val="1960"/>
              </a:lnSpc>
              <a:buNone/>
            </a:pPr>
            <a:r>
              <a:rPr lang="en-US" sz="1750" dirty="0">
                <a:solidFill>
                  <a:srgbClr val="D6E5EF"/>
                </a:solidFill>
                <a:latin typeface="Roboto" pitchFamily="34" charset="0"/>
                <a:ea typeface="Roboto" pitchFamily="34" charset="-122"/>
                <a:cs typeface="Roboto" pitchFamily="34" charset="-120"/>
              </a:rPr>
              <a:t>Pada whitebox testing, kita memeriksa dan memvalidasi struktur internal program, seperti aliran logika, kondisi, dan variabel yang digunakan. Tujuannya adalah untuk memastikan bahwa kode berjalan dengan benar dan efisien. Beberapa teknik yang sering digunakan dalam whitebox testing antara lain:</a:t>
            </a:r>
            <a:endParaRPr lang="en-US" sz="1750" dirty="0"/>
          </a:p>
        </p:txBody>
      </p:sp>
      <p:sp>
        <p:nvSpPr>
          <p:cNvPr id="8" name="Text 6"/>
          <p:cNvSpPr/>
          <p:nvPr/>
        </p:nvSpPr>
        <p:spPr>
          <a:xfrm>
            <a:off x="877967" y="5974872"/>
            <a:ext cx="7139345" cy="248722"/>
          </a:xfrm>
          <a:prstGeom prst="rect">
            <a:avLst/>
          </a:prstGeom>
          <a:noFill/>
          <a:ln/>
        </p:spPr>
        <p:txBody>
          <a:bodyPr wrap="none" rtlCol="0" anchor="t"/>
          <a:lstStyle/>
          <a:p>
            <a:pPr marL="342900" indent="-342900" algn="l">
              <a:lnSpc>
                <a:spcPts val="1960"/>
              </a:lnSpc>
              <a:buSzPct val="100000"/>
              <a:buChar char="•"/>
            </a:pPr>
            <a:r>
              <a:rPr lang="en-US" sz="1750" dirty="0">
                <a:solidFill>
                  <a:srgbClr val="D6E5EF"/>
                </a:solidFill>
                <a:latin typeface="Roboto" pitchFamily="34" charset="0"/>
                <a:ea typeface="Roboto" pitchFamily="34" charset="-122"/>
                <a:cs typeface="Roboto" pitchFamily="34" charset="-120"/>
              </a:rPr>
              <a:t>Statement coverage: menguji setiap statement kode minimal sekali.</a:t>
            </a:r>
            <a:endParaRPr lang="en-US" sz="1750" dirty="0"/>
          </a:p>
        </p:txBody>
      </p:sp>
      <p:sp>
        <p:nvSpPr>
          <p:cNvPr id="9" name="Text 7"/>
          <p:cNvSpPr/>
          <p:nvPr/>
        </p:nvSpPr>
        <p:spPr>
          <a:xfrm>
            <a:off x="877967" y="6301510"/>
            <a:ext cx="7139345" cy="248722"/>
          </a:xfrm>
          <a:prstGeom prst="rect">
            <a:avLst/>
          </a:prstGeom>
          <a:noFill/>
          <a:ln/>
        </p:spPr>
        <p:txBody>
          <a:bodyPr wrap="none" rtlCol="0" anchor="t"/>
          <a:lstStyle/>
          <a:p>
            <a:pPr marL="342900" indent="-342900" algn="l">
              <a:lnSpc>
                <a:spcPts val="1960"/>
              </a:lnSpc>
              <a:buSzPct val="100000"/>
              <a:buChar char="•"/>
            </a:pPr>
            <a:r>
              <a:rPr lang="en-US" sz="1750" dirty="0">
                <a:solidFill>
                  <a:srgbClr val="D6E5EF"/>
                </a:solidFill>
                <a:latin typeface="Roboto" pitchFamily="34" charset="0"/>
                <a:ea typeface="Roboto" pitchFamily="34" charset="-122"/>
                <a:cs typeface="Roboto" pitchFamily="34" charset="-120"/>
              </a:rPr>
              <a:t>Branch coverage: menguji setiap kondisi yang berbeda untuk </a:t>
            </a:r>
            <a:r>
              <a:rPr lang="en-US" sz="1750" dirty="0" err="1">
                <a:solidFill>
                  <a:srgbClr val="D6E5EF"/>
                </a:solidFill>
                <a:latin typeface="Roboto" pitchFamily="34" charset="0"/>
                <a:ea typeface="Roboto" pitchFamily="34" charset="-122"/>
                <a:cs typeface="Roboto" pitchFamily="34" charset="-120"/>
              </a:rPr>
              <a:t>setiap</a:t>
            </a:r>
            <a:r>
              <a:rPr lang="en-US" sz="1750" dirty="0">
                <a:solidFill>
                  <a:srgbClr val="D6E5EF"/>
                </a:solidFill>
                <a:latin typeface="Roboto" pitchFamily="34" charset="0"/>
                <a:ea typeface="Roboto" pitchFamily="34" charset="-122"/>
                <a:cs typeface="Roboto" pitchFamily="34" charset="-120"/>
              </a:rPr>
              <a:t> </a:t>
            </a:r>
          </a:p>
          <a:p>
            <a:pPr algn="l">
              <a:lnSpc>
                <a:spcPts val="1960"/>
              </a:lnSpc>
              <a:buSzPct val="100000"/>
            </a:pPr>
            <a:r>
              <a:rPr lang="en-US" sz="1750" dirty="0">
                <a:solidFill>
                  <a:srgbClr val="D6E5EF"/>
                </a:solidFill>
                <a:latin typeface="Roboto" pitchFamily="34" charset="0"/>
                <a:ea typeface="Roboto" pitchFamily="34" charset="-122"/>
                <a:cs typeface="Roboto" pitchFamily="34" charset="-120"/>
              </a:rPr>
              <a:t>      </a:t>
            </a:r>
            <a:r>
              <a:rPr lang="en-US" sz="1750" dirty="0" err="1">
                <a:solidFill>
                  <a:srgbClr val="D6E5EF"/>
                </a:solidFill>
                <a:latin typeface="Roboto" pitchFamily="34" charset="0"/>
                <a:ea typeface="Roboto" pitchFamily="34" charset="-122"/>
                <a:cs typeface="Roboto" pitchFamily="34" charset="-120"/>
              </a:rPr>
              <a:t>percabangan</a:t>
            </a:r>
            <a:r>
              <a:rPr lang="en-US" sz="1750" dirty="0">
                <a:solidFill>
                  <a:srgbClr val="D6E5EF"/>
                </a:solidFill>
                <a:latin typeface="Roboto" pitchFamily="34" charset="0"/>
                <a:ea typeface="Roboto" pitchFamily="34" charset="-122"/>
                <a:cs typeface="Roboto" pitchFamily="34" charset="-120"/>
              </a:rPr>
              <a:t>.</a:t>
            </a:r>
            <a:endParaRPr lang="en-US" sz="1750" dirty="0"/>
          </a:p>
        </p:txBody>
      </p:sp>
      <p:sp>
        <p:nvSpPr>
          <p:cNvPr id="10" name="Text 8"/>
          <p:cNvSpPr/>
          <p:nvPr/>
        </p:nvSpPr>
        <p:spPr>
          <a:xfrm>
            <a:off x="877967" y="6861104"/>
            <a:ext cx="7139345" cy="248722"/>
          </a:xfrm>
          <a:prstGeom prst="rect">
            <a:avLst/>
          </a:prstGeom>
          <a:noFill/>
          <a:ln/>
        </p:spPr>
        <p:txBody>
          <a:bodyPr wrap="none" rtlCol="0" anchor="t"/>
          <a:lstStyle/>
          <a:p>
            <a:pPr marL="342900" indent="-342900" algn="l">
              <a:lnSpc>
                <a:spcPts val="1960"/>
              </a:lnSpc>
              <a:buSzPct val="100000"/>
              <a:buChar char="•"/>
            </a:pPr>
            <a:r>
              <a:rPr lang="en-US" sz="1750" dirty="0">
                <a:solidFill>
                  <a:srgbClr val="D6E5EF"/>
                </a:solidFill>
                <a:latin typeface="Roboto" pitchFamily="34" charset="0"/>
                <a:ea typeface="Roboto" pitchFamily="34" charset="-122"/>
                <a:cs typeface="Roboto" pitchFamily="34" charset="-120"/>
              </a:rPr>
              <a:t>Path coverage: menguji setiap jalur yang mungkin dilalui dalam program.</a:t>
            </a:r>
            <a:endParaRPr lang="en-US" sz="1750" dirty="0"/>
          </a:p>
        </p:txBody>
      </p:sp>
      <p:pic>
        <p:nvPicPr>
          <p:cNvPr id="20" name="Image 1" descr="preencoded.png"/>
          <p:cNvPicPr>
            <a:picLocks noChangeAspect="1"/>
          </p:cNvPicPr>
          <p:nvPr/>
        </p:nvPicPr>
        <p:blipFill>
          <a:blip r:embed="rId3"/>
          <a:stretch>
            <a:fillRect/>
          </a:stretch>
        </p:blipFill>
        <p:spPr>
          <a:xfrm>
            <a:off x="9144000" y="1"/>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
            <a:extLst>
              <a:ext uri="{FF2B5EF4-FFF2-40B4-BE49-F238E27FC236}">
                <a16:creationId xmlns:a16="http://schemas.microsoft.com/office/drawing/2014/main" id="{6353EE33-91A2-8A48-9113-F5A195B5CBB6}"/>
              </a:ext>
            </a:extLst>
          </p:cNvPr>
          <p:cNvSpPr/>
          <p:nvPr/>
        </p:nvSpPr>
        <p:spPr>
          <a:xfrm>
            <a:off x="1" y="1"/>
            <a:ext cx="14866882" cy="8229600"/>
          </a:xfrm>
          <a:prstGeom prst="rect">
            <a:avLst/>
          </a:prstGeom>
          <a:solidFill>
            <a:srgbClr val="202733"/>
          </a:solidFill>
          <a:ln/>
        </p:spPr>
        <p:txBody>
          <a:bodyPr/>
          <a:lstStyle/>
          <a:p>
            <a:endParaRPr lang="en-ID" dirty="0"/>
          </a:p>
        </p:txBody>
      </p:sp>
      <p:pic>
        <p:nvPicPr>
          <p:cNvPr id="5" name="Image 1" descr="preencoded.png">
            <a:extLst>
              <a:ext uri="{FF2B5EF4-FFF2-40B4-BE49-F238E27FC236}">
                <a16:creationId xmlns:a16="http://schemas.microsoft.com/office/drawing/2014/main" id="{3459CEA3-5C06-8123-2DC7-539ED96E9CC7}"/>
              </a:ext>
            </a:extLst>
          </p:cNvPr>
          <p:cNvPicPr>
            <a:picLocks noChangeAspect="1"/>
          </p:cNvPicPr>
          <p:nvPr/>
        </p:nvPicPr>
        <p:blipFill>
          <a:blip r:embed="rId2"/>
          <a:stretch>
            <a:fillRect/>
          </a:stretch>
        </p:blipFill>
        <p:spPr>
          <a:xfrm>
            <a:off x="9143999" y="0"/>
            <a:ext cx="5722883" cy="8229601"/>
          </a:xfrm>
          <a:prstGeom prst="rect">
            <a:avLst/>
          </a:prstGeom>
        </p:spPr>
      </p:pic>
      <p:sp>
        <p:nvSpPr>
          <p:cNvPr id="6" name="Text 9">
            <a:extLst>
              <a:ext uri="{FF2B5EF4-FFF2-40B4-BE49-F238E27FC236}">
                <a16:creationId xmlns:a16="http://schemas.microsoft.com/office/drawing/2014/main" id="{C6B92A4A-CB61-61AD-0334-B3F94EB60987}"/>
              </a:ext>
            </a:extLst>
          </p:cNvPr>
          <p:cNvSpPr/>
          <p:nvPr/>
        </p:nvSpPr>
        <p:spPr>
          <a:xfrm>
            <a:off x="609953" y="294688"/>
            <a:ext cx="2488525" cy="388858"/>
          </a:xfrm>
          <a:prstGeom prst="rect">
            <a:avLst/>
          </a:prstGeom>
          <a:noFill/>
          <a:ln/>
        </p:spPr>
        <p:txBody>
          <a:bodyPr wrap="none" rtlCol="0" anchor="t"/>
          <a:lstStyle/>
          <a:p>
            <a:pPr marL="0" indent="0">
              <a:lnSpc>
                <a:spcPts val="3062"/>
              </a:lnSpc>
              <a:buNone/>
            </a:pPr>
            <a:r>
              <a:rPr lang="en-US" sz="2449" dirty="0">
                <a:solidFill>
                  <a:srgbClr val="60A9FF"/>
                </a:solidFill>
                <a:latin typeface="Roboto Slab" pitchFamily="34" charset="0"/>
                <a:ea typeface="Roboto Slab" pitchFamily="34" charset="-122"/>
                <a:cs typeface="Roboto Slab" pitchFamily="34" charset="-120"/>
              </a:rPr>
              <a:t>Unit Test</a:t>
            </a:r>
            <a:endParaRPr lang="en-US" sz="2449" dirty="0"/>
          </a:p>
        </p:txBody>
      </p:sp>
      <p:sp>
        <p:nvSpPr>
          <p:cNvPr id="7" name="Text 10">
            <a:extLst>
              <a:ext uri="{FF2B5EF4-FFF2-40B4-BE49-F238E27FC236}">
                <a16:creationId xmlns:a16="http://schemas.microsoft.com/office/drawing/2014/main" id="{0A936CAF-1EDD-0D0A-4CB2-10F545B6AEBA}"/>
              </a:ext>
            </a:extLst>
          </p:cNvPr>
          <p:cNvSpPr/>
          <p:nvPr/>
        </p:nvSpPr>
        <p:spPr>
          <a:xfrm>
            <a:off x="609953" y="793700"/>
            <a:ext cx="7388066" cy="994886"/>
          </a:xfrm>
          <a:prstGeom prst="rect">
            <a:avLst/>
          </a:prstGeom>
          <a:noFill/>
          <a:ln/>
        </p:spPr>
        <p:txBody>
          <a:bodyPr wrap="square" rtlCol="0" anchor="t"/>
          <a:lstStyle/>
          <a:p>
            <a:pPr marL="0" indent="0">
              <a:lnSpc>
                <a:spcPts val="1960"/>
              </a:lnSpc>
              <a:buNone/>
            </a:pPr>
            <a:r>
              <a:rPr lang="en-US" sz="1750" dirty="0">
                <a:solidFill>
                  <a:srgbClr val="D6E5EF"/>
                </a:solidFill>
                <a:latin typeface="Roboto" pitchFamily="34" charset="0"/>
                <a:ea typeface="Roboto" pitchFamily="34" charset="-122"/>
                <a:cs typeface="Roboto" pitchFamily="34" charset="-120"/>
              </a:rPr>
              <a:t>Pada unit test, kita menguji setiap satuan kode, seperti fungsi atau metode, secara terpisah dari kode lainnya. Hal ini memungkinkan kita untuk memastikan bahwa setiap satuan kode berjalan dengan benar, dan mempermudah proses debugging ketika terjadi kesalahan. Contoh implementasi unit test dalam Python menggunakan library unittest:</a:t>
            </a:r>
            <a:endParaRPr lang="en-US" sz="1750" dirty="0"/>
          </a:p>
        </p:txBody>
      </p:sp>
      <p:sp>
        <p:nvSpPr>
          <p:cNvPr id="8" name="Shape 12">
            <a:extLst>
              <a:ext uri="{FF2B5EF4-FFF2-40B4-BE49-F238E27FC236}">
                <a16:creationId xmlns:a16="http://schemas.microsoft.com/office/drawing/2014/main" id="{81297D21-B522-1055-0875-660982B60205}"/>
              </a:ext>
            </a:extLst>
          </p:cNvPr>
          <p:cNvSpPr/>
          <p:nvPr/>
        </p:nvSpPr>
        <p:spPr>
          <a:xfrm>
            <a:off x="452585" y="2176157"/>
            <a:ext cx="7403545" cy="4725710"/>
          </a:xfrm>
          <a:prstGeom prst="roundRect">
            <a:avLst>
              <a:gd name="adj" fmla="val 470"/>
            </a:avLst>
          </a:prstGeom>
          <a:solidFill>
            <a:srgbClr val="092443"/>
          </a:solidFill>
          <a:ln/>
        </p:spPr>
        <p:txBody>
          <a:bodyPr/>
          <a:lstStyle/>
          <a:p>
            <a:endParaRPr lang="en-ID"/>
          </a:p>
        </p:txBody>
      </p:sp>
      <p:sp>
        <p:nvSpPr>
          <p:cNvPr id="9" name="Text 13">
            <a:extLst>
              <a:ext uri="{FF2B5EF4-FFF2-40B4-BE49-F238E27FC236}">
                <a16:creationId xmlns:a16="http://schemas.microsoft.com/office/drawing/2014/main" id="{2D3540B3-4D90-2301-0680-0E50DB42AFE5}"/>
              </a:ext>
            </a:extLst>
          </p:cNvPr>
          <p:cNvSpPr/>
          <p:nvPr/>
        </p:nvSpPr>
        <p:spPr>
          <a:xfrm>
            <a:off x="763576" y="2134810"/>
            <a:ext cx="7092553" cy="4725710"/>
          </a:xfrm>
          <a:prstGeom prst="rect">
            <a:avLst/>
          </a:prstGeom>
          <a:noFill/>
          <a:ln/>
        </p:spPr>
        <p:txBody>
          <a:bodyPr wrap="square" rtlCol="0" anchor="t"/>
          <a:lstStyle/>
          <a:p>
            <a:pPr marL="0" indent="0">
              <a:lnSpc>
                <a:spcPts val="1960"/>
              </a:lnSpc>
              <a:buNone/>
            </a:pPr>
            <a:r>
              <a:rPr lang="en-US" sz="1750" dirty="0">
                <a:solidFill>
                  <a:srgbClr val="D6E5EF"/>
                </a:solidFill>
                <a:highlight>
                  <a:srgbClr val="092443"/>
                </a:highlight>
                <a:latin typeface="Consolas" pitchFamily="34" charset="0"/>
                <a:ea typeface="Consolas" pitchFamily="34" charset="-122"/>
                <a:cs typeface="Consolas" pitchFamily="34" charset="-120"/>
              </a:rPr>
              <a:t>
import unittest
def add_numbers(x, y):
    return x + y
class TestAddNumbers(unittest.TestCase):
    def test_add_positive_numbers(self):
        self.assertEqual(add_numbers(3, 4), 7)
    def test_add_negative_numbers(self):
        self.assertEqual(add_numbers(-3, -4), -7)
    def test_add_zero(self):
        self.assertEqual(add_numbers(0, 0), 0)
if __name__ == '__main__':
    unittest.main()
</a:t>
            </a:r>
            <a:endParaRPr lang="en-US" sz="1750" dirty="0"/>
          </a:p>
        </p:txBody>
      </p:sp>
      <p:sp>
        <p:nvSpPr>
          <p:cNvPr id="10" name="Text 14">
            <a:extLst>
              <a:ext uri="{FF2B5EF4-FFF2-40B4-BE49-F238E27FC236}">
                <a16:creationId xmlns:a16="http://schemas.microsoft.com/office/drawing/2014/main" id="{B565828E-D5F4-4984-3658-1D140E6C1895}"/>
              </a:ext>
            </a:extLst>
          </p:cNvPr>
          <p:cNvSpPr/>
          <p:nvPr/>
        </p:nvSpPr>
        <p:spPr>
          <a:xfrm>
            <a:off x="609953" y="6976355"/>
            <a:ext cx="7388066" cy="746165"/>
          </a:xfrm>
          <a:prstGeom prst="rect">
            <a:avLst/>
          </a:prstGeom>
          <a:noFill/>
          <a:ln/>
        </p:spPr>
        <p:txBody>
          <a:bodyPr wrap="square" rtlCol="0" anchor="t"/>
          <a:lstStyle/>
          <a:p>
            <a:pPr marL="0" indent="0">
              <a:lnSpc>
                <a:spcPts val="1960"/>
              </a:lnSpc>
              <a:buNone/>
            </a:pPr>
            <a:r>
              <a:rPr lang="en-US" sz="1750" dirty="0">
                <a:solidFill>
                  <a:srgbClr val="D6E5EF"/>
                </a:solidFill>
                <a:latin typeface="Roboto" pitchFamily="34" charset="0"/>
                <a:ea typeface="Roboto" pitchFamily="34" charset="-122"/>
                <a:cs typeface="Roboto" pitchFamily="34" charset="-120"/>
              </a:rPr>
              <a:t>Dalam contoh di atas, kita menguji fungsi add_numbers dengan menambahkan beberapa unit test yang berbeda. Kita menggunakan method assertEqual untuk memastikan bahwa hasil fungsi sesuai dengan yang diharapkan.</a:t>
            </a:r>
            <a:endParaRPr lang="en-US" sz="1750" dirty="0"/>
          </a:p>
        </p:txBody>
      </p:sp>
    </p:spTree>
    <p:extLst>
      <p:ext uri="{BB962C8B-B14F-4D97-AF65-F5344CB8AC3E}">
        <p14:creationId xmlns:p14="http://schemas.microsoft.com/office/powerpoint/2010/main" val="3288327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840819" y="311114"/>
            <a:ext cx="7477601" cy="3332798"/>
          </a:xfrm>
          <a:prstGeom prst="rect">
            <a:avLst/>
          </a:prstGeom>
          <a:noFill/>
          <a:ln/>
        </p:spPr>
        <p:txBody>
          <a:bodyPr wrap="square" rtlCol="0" anchor="t"/>
          <a:lstStyle/>
          <a:p>
            <a:pPr marL="0" indent="0">
              <a:lnSpc>
                <a:spcPts val="6561"/>
              </a:lnSpc>
              <a:buNone/>
            </a:pPr>
            <a:r>
              <a:rPr lang="en-US" sz="5249" dirty="0">
                <a:solidFill>
                  <a:srgbClr val="60A9FF"/>
                </a:solidFill>
                <a:latin typeface="Roboto Slab" pitchFamily="34" charset="0"/>
                <a:ea typeface="Roboto Slab" pitchFamily="34" charset="-122"/>
                <a:cs typeface="Roboto Slab" pitchFamily="34" charset="-120"/>
              </a:rPr>
              <a:t>Continuous Integration dan Continuous Deployment untuk Proyek Python</a:t>
            </a:r>
            <a:endParaRPr lang="en-US" sz="5249" dirty="0"/>
          </a:p>
        </p:txBody>
      </p:sp>
      <p:sp>
        <p:nvSpPr>
          <p:cNvPr id="5" name="Text 3"/>
          <p:cNvSpPr/>
          <p:nvPr/>
        </p:nvSpPr>
        <p:spPr>
          <a:xfrm>
            <a:off x="833199" y="4739878"/>
            <a:ext cx="7477601" cy="1777008"/>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Continuous Integration (CI) dan Continuous Deployment (CD) adalah praktik pengembangan perangkat lunak yang memungkinkan pengembang untuk secara otomatis mengintegrasikan dan mendeploy perubahan ke dalam produksi. Dalam proyek Python, CI/CD dapat diimplementasikan menggunakan alat seperti Jenkins, GitLab CI, atau CircleCI.</a:t>
            </a:r>
            <a:endParaRPr lang="en-US" sz="1750" dirty="0"/>
          </a:p>
        </p:txBody>
      </p:sp>
      <p:pic>
        <p:nvPicPr>
          <p:cNvPr id="9" name="Image 1"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2541865" y="553164"/>
            <a:ext cx="9546669" cy="1256109"/>
          </a:xfrm>
          <a:prstGeom prst="rect">
            <a:avLst/>
          </a:prstGeom>
          <a:noFill/>
          <a:ln/>
        </p:spPr>
        <p:txBody>
          <a:bodyPr wrap="square" rtlCol="0" anchor="t"/>
          <a:lstStyle/>
          <a:p>
            <a:pPr marL="0" indent="0">
              <a:lnSpc>
                <a:spcPts val="4945"/>
              </a:lnSpc>
              <a:buNone/>
            </a:pPr>
            <a:r>
              <a:rPr lang="en-US" sz="3956" dirty="0">
                <a:solidFill>
                  <a:srgbClr val="60A9FF"/>
                </a:solidFill>
                <a:latin typeface="Roboto Slab" pitchFamily="34" charset="0"/>
                <a:ea typeface="Roboto Slab" pitchFamily="34" charset="-122"/>
                <a:cs typeface="Roboto Slab" pitchFamily="34" charset="-120"/>
              </a:rPr>
              <a:t>CI/CD dan Konfigurasi untuk Proyek Python</a:t>
            </a:r>
            <a:endParaRPr lang="en-US" sz="3956" dirty="0"/>
          </a:p>
        </p:txBody>
      </p:sp>
      <p:sp>
        <p:nvSpPr>
          <p:cNvPr id="5" name="Text 3"/>
          <p:cNvSpPr/>
          <p:nvPr/>
        </p:nvSpPr>
        <p:spPr>
          <a:xfrm>
            <a:off x="2541865" y="2211229"/>
            <a:ext cx="9546669" cy="642938"/>
          </a:xfrm>
          <a:prstGeom prst="rect">
            <a:avLst/>
          </a:prstGeom>
          <a:noFill/>
          <a:ln/>
        </p:spPr>
        <p:txBody>
          <a:bodyPr wrap="square" rtlCol="0" anchor="t"/>
          <a:lstStyle/>
          <a:p>
            <a:pPr marL="0" indent="0">
              <a:lnSpc>
                <a:spcPts val="2532"/>
              </a:lnSpc>
              <a:buNone/>
            </a:pPr>
            <a:r>
              <a:rPr lang="en-US" sz="1583" dirty="0">
                <a:solidFill>
                  <a:srgbClr val="D6E5EF"/>
                </a:solidFill>
                <a:latin typeface="Roboto" pitchFamily="34" charset="0"/>
                <a:ea typeface="Roboto" pitchFamily="34" charset="-122"/>
                <a:cs typeface="Roboto" pitchFamily="34" charset="-120"/>
              </a:rPr>
              <a:t>Continuous Integration dan Continuous Deployment (CI/CD) penting dalam pengembangan perangkat lunak Python. Berikut adalah langkah-langkah detail untuk melakukan konfigurasi CI/CD pada proyek Python:</a:t>
            </a:r>
            <a:endParaRPr lang="en-US" sz="1583" dirty="0"/>
          </a:p>
        </p:txBody>
      </p:sp>
      <p:sp>
        <p:nvSpPr>
          <p:cNvPr id="6" name="Text 4"/>
          <p:cNvSpPr/>
          <p:nvPr/>
        </p:nvSpPr>
        <p:spPr>
          <a:xfrm>
            <a:off x="2863334" y="3080266"/>
            <a:ext cx="9225201" cy="321469"/>
          </a:xfrm>
          <a:prstGeom prst="rect">
            <a:avLst/>
          </a:prstGeom>
          <a:noFill/>
          <a:ln/>
        </p:spPr>
        <p:txBody>
          <a:bodyPr wrap="none" rtlCol="0" anchor="t"/>
          <a:lstStyle/>
          <a:p>
            <a:pPr marL="342900" indent="-342900" algn="l">
              <a:lnSpc>
                <a:spcPts val="2532"/>
              </a:lnSpc>
              <a:buSzPct val="100000"/>
              <a:buFont typeface="+mj-lt"/>
              <a:buAutoNum type="arabicPeriod"/>
            </a:pPr>
            <a:r>
              <a:rPr lang="en-US" sz="1583" dirty="0">
                <a:solidFill>
                  <a:srgbClr val="D6E5EF"/>
                </a:solidFill>
                <a:latin typeface="Roboto" pitchFamily="34" charset="0"/>
                <a:ea typeface="Roboto" pitchFamily="34" charset="-122"/>
                <a:cs typeface="Roboto" pitchFamily="34" charset="-120"/>
              </a:rPr>
              <a:t>Membuat lingkungan virtual untuk proyek menggunakan venv atau pipenv.</a:t>
            </a:r>
            <a:endParaRPr lang="en-US" sz="1583" dirty="0"/>
          </a:p>
        </p:txBody>
      </p:sp>
      <p:sp>
        <p:nvSpPr>
          <p:cNvPr id="7" name="Text 5"/>
          <p:cNvSpPr/>
          <p:nvPr/>
        </p:nvSpPr>
        <p:spPr>
          <a:xfrm>
            <a:off x="2863334" y="3482102"/>
            <a:ext cx="9225201" cy="321469"/>
          </a:xfrm>
          <a:prstGeom prst="rect">
            <a:avLst/>
          </a:prstGeom>
          <a:noFill/>
          <a:ln/>
        </p:spPr>
        <p:txBody>
          <a:bodyPr wrap="none" rtlCol="0" anchor="t"/>
          <a:lstStyle/>
          <a:p>
            <a:pPr marL="342900" indent="-342900" algn="l">
              <a:lnSpc>
                <a:spcPts val="2532"/>
              </a:lnSpc>
              <a:buSzPct val="100000"/>
              <a:buFont typeface="+mj-lt"/>
              <a:buAutoNum type="arabicPeriod" startAt="2"/>
            </a:pPr>
            <a:r>
              <a:rPr lang="en-US" sz="1583" dirty="0">
                <a:solidFill>
                  <a:srgbClr val="D6E5EF"/>
                </a:solidFill>
                <a:latin typeface="Roboto" pitchFamily="34" charset="0"/>
                <a:ea typeface="Roboto" pitchFamily="34" charset="-122"/>
                <a:cs typeface="Roboto" pitchFamily="34" charset="-120"/>
              </a:rPr>
              <a:t>Memasang alat CI/CD seperti GitHub Actions atau Travis CI.</a:t>
            </a:r>
            <a:endParaRPr lang="en-US" sz="1583" dirty="0"/>
          </a:p>
        </p:txBody>
      </p:sp>
      <p:sp>
        <p:nvSpPr>
          <p:cNvPr id="8" name="Text 6"/>
          <p:cNvSpPr/>
          <p:nvPr/>
        </p:nvSpPr>
        <p:spPr>
          <a:xfrm>
            <a:off x="2863334" y="3883938"/>
            <a:ext cx="9225201" cy="642938"/>
          </a:xfrm>
          <a:prstGeom prst="rect">
            <a:avLst/>
          </a:prstGeom>
          <a:noFill/>
          <a:ln/>
        </p:spPr>
        <p:txBody>
          <a:bodyPr wrap="square" rtlCol="0" anchor="t"/>
          <a:lstStyle/>
          <a:p>
            <a:pPr marL="342900" indent="-342900" algn="l">
              <a:lnSpc>
                <a:spcPts val="2532"/>
              </a:lnSpc>
              <a:buSzPct val="100000"/>
              <a:buFont typeface="+mj-lt"/>
              <a:buAutoNum type="arabicPeriod" startAt="3"/>
            </a:pPr>
            <a:r>
              <a:rPr lang="en-US" sz="1583" dirty="0">
                <a:solidFill>
                  <a:srgbClr val="D6E5EF"/>
                </a:solidFill>
                <a:latin typeface="Roboto" pitchFamily="34" charset="0"/>
                <a:ea typeface="Roboto" pitchFamily="34" charset="-122"/>
                <a:cs typeface="Roboto" pitchFamily="34" charset="-120"/>
              </a:rPr>
              <a:t>Mengatur alur kerja CI/CD dengan menambahkan file konfigurasi seperti .github/workflows/main.yml atau .travis.yml.</a:t>
            </a:r>
            <a:endParaRPr lang="en-US" sz="1583" dirty="0"/>
          </a:p>
        </p:txBody>
      </p:sp>
      <p:sp>
        <p:nvSpPr>
          <p:cNvPr id="9" name="Text 7"/>
          <p:cNvSpPr/>
          <p:nvPr/>
        </p:nvSpPr>
        <p:spPr>
          <a:xfrm>
            <a:off x="2863334" y="4607243"/>
            <a:ext cx="9225201" cy="642938"/>
          </a:xfrm>
          <a:prstGeom prst="rect">
            <a:avLst/>
          </a:prstGeom>
          <a:noFill/>
          <a:ln/>
        </p:spPr>
        <p:txBody>
          <a:bodyPr wrap="square" rtlCol="0" anchor="t"/>
          <a:lstStyle/>
          <a:p>
            <a:pPr marL="342900" indent="-342900" algn="l">
              <a:lnSpc>
                <a:spcPts val="2532"/>
              </a:lnSpc>
              <a:buSzPct val="100000"/>
              <a:buFont typeface="+mj-lt"/>
              <a:buAutoNum type="arabicPeriod" startAt="4"/>
            </a:pPr>
            <a:r>
              <a:rPr lang="en-US" sz="1583" dirty="0">
                <a:solidFill>
                  <a:srgbClr val="D6E5EF"/>
                </a:solidFill>
                <a:latin typeface="Roboto" pitchFamily="34" charset="0"/>
                <a:ea typeface="Roboto" pitchFamily="34" charset="-122"/>
                <a:cs typeface="Roboto" pitchFamily="34" charset="-120"/>
              </a:rPr>
              <a:t>Mendefinisikan langkah-langkah dalam alur kerja, seperti menginstal dependensi, menjalankan unit test, dan membangun artefak.</a:t>
            </a:r>
            <a:endParaRPr lang="en-US" sz="1583" dirty="0"/>
          </a:p>
        </p:txBody>
      </p:sp>
      <p:sp>
        <p:nvSpPr>
          <p:cNvPr id="10" name="Text 8"/>
          <p:cNvSpPr/>
          <p:nvPr/>
        </p:nvSpPr>
        <p:spPr>
          <a:xfrm>
            <a:off x="2863334" y="5330547"/>
            <a:ext cx="9225201" cy="321469"/>
          </a:xfrm>
          <a:prstGeom prst="rect">
            <a:avLst/>
          </a:prstGeom>
          <a:noFill/>
          <a:ln/>
        </p:spPr>
        <p:txBody>
          <a:bodyPr wrap="none" rtlCol="0" anchor="t"/>
          <a:lstStyle/>
          <a:p>
            <a:pPr marL="342900" indent="-342900" algn="l">
              <a:lnSpc>
                <a:spcPts val="2532"/>
              </a:lnSpc>
              <a:buSzPct val="100000"/>
              <a:buFont typeface="+mj-lt"/>
              <a:buAutoNum type="arabicPeriod" startAt="5"/>
            </a:pPr>
            <a:r>
              <a:rPr lang="en-US" sz="1583" dirty="0">
                <a:solidFill>
                  <a:srgbClr val="D6E5EF"/>
                </a:solidFill>
                <a:latin typeface="Roboto" pitchFamily="34" charset="0"/>
                <a:ea typeface="Roboto" pitchFamily="34" charset="-122"/>
                <a:cs typeface="Roboto" pitchFamily="34" charset="-120"/>
              </a:rPr>
              <a:t>Memantau dan mengintegrasikan proyek dengan repositori Git, seperti GitHub atau GitLab.</a:t>
            </a:r>
            <a:endParaRPr lang="en-US" sz="1583" dirty="0"/>
          </a:p>
        </p:txBody>
      </p:sp>
      <p:sp>
        <p:nvSpPr>
          <p:cNvPr id="11" name="Text 9"/>
          <p:cNvSpPr/>
          <p:nvPr/>
        </p:nvSpPr>
        <p:spPr>
          <a:xfrm>
            <a:off x="2863334" y="5732383"/>
            <a:ext cx="9225201" cy="642938"/>
          </a:xfrm>
          <a:prstGeom prst="rect">
            <a:avLst/>
          </a:prstGeom>
          <a:noFill/>
          <a:ln/>
        </p:spPr>
        <p:txBody>
          <a:bodyPr wrap="square" rtlCol="0" anchor="t"/>
          <a:lstStyle/>
          <a:p>
            <a:pPr marL="342900" indent="-342900" algn="l">
              <a:lnSpc>
                <a:spcPts val="2532"/>
              </a:lnSpc>
              <a:buSzPct val="100000"/>
              <a:buFont typeface="+mj-lt"/>
              <a:buAutoNum type="arabicPeriod" startAt="6"/>
            </a:pPr>
            <a:r>
              <a:rPr lang="en-US" sz="1583" dirty="0">
                <a:solidFill>
                  <a:srgbClr val="D6E5EF"/>
                </a:solidFill>
                <a:latin typeface="Roboto" pitchFamily="34" charset="0"/>
                <a:ea typeface="Roboto" pitchFamily="34" charset="-122"/>
                <a:cs typeface="Roboto" pitchFamily="34" charset="-120"/>
              </a:rPr>
              <a:t>Mengatur notifikasi dan laporan hasil CI/CD, seperti mengirim email atau menggunakan platform seperti Slack atau Discord.</a:t>
            </a:r>
            <a:endParaRPr lang="en-US" sz="1583" dirty="0"/>
          </a:p>
        </p:txBody>
      </p:sp>
      <p:sp>
        <p:nvSpPr>
          <p:cNvPr id="12" name="Text 10"/>
          <p:cNvSpPr/>
          <p:nvPr/>
        </p:nvSpPr>
        <p:spPr>
          <a:xfrm>
            <a:off x="2863334" y="6455688"/>
            <a:ext cx="9225201" cy="642938"/>
          </a:xfrm>
          <a:prstGeom prst="rect">
            <a:avLst/>
          </a:prstGeom>
          <a:noFill/>
          <a:ln/>
        </p:spPr>
        <p:txBody>
          <a:bodyPr wrap="square" rtlCol="0" anchor="t"/>
          <a:lstStyle/>
          <a:p>
            <a:pPr marL="342900" indent="-342900" algn="l">
              <a:lnSpc>
                <a:spcPts val="2532"/>
              </a:lnSpc>
              <a:buSzPct val="100000"/>
              <a:buFont typeface="+mj-lt"/>
              <a:buAutoNum type="arabicPeriod" startAt="7"/>
            </a:pPr>
            <a:r>
              <a:rPr lang="en-US" sz="1583" dirty="0">
                <a:solidFill>
                  <a:srgbClr val="D6E5EF"/>
                </a:solidFill>
                <a:latin typeface="Roboto" pitchFamily="34" charset="0"/>
                <a:ea typeface="Roboto" pitchFamily="34" charset="-122"/>
                <a:cs typeface="Roboto" pitchFamily="34" charset="-120"/>
              </a:rPr>
              <a:t>Mengonfigurasi Continuous Deployment untuk secara otomatis mendeploy proyek ke lingkungan produksi setelah berhasil melewati CI.</a:t>
            </a:r>
            <a:endParaRPr lang="en-US" sz="158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txBody>
          <a:bodyPr/>
          <a:lstStyle/>
          <a:p>
            <a:endParaRPr lang="en-ID"/>
          </a:p>
        </p:txBody>
      </p:sp>
      <p:sp>
        <p:nvSpPr>
          <p:cNvPr id="6" name="Text 3"/>
          <p:cNvSpPr/>
          <p:nvPr/>
        </p:nvSpPr>
        <p:spPr>
          <a:xfrm>
            <a:off x="2302550" y="580549"/>
            <a:ext cx="10025301" cy="1319213"/>
          </a:xfrm>
          <a:prstGeom prst="rect">
            <a:avLst/>
          </a:prstGeom>
          <a:noFill/>
          <a:ln/>
        </p:spPr>
        <p:txBody>
          <a:bodyPr wrap="square" rtlCol="0" anchor="t"/>
          <a:lstStyle/>
          <a:p>
            <a:pPr marL="0" indent="0">
              <a:lnSpc>
                <a:spcPts val="5193"/>
              </a:lnSpc>
              <a:buNone/>
            </a:pPr>
            <a:r>
              <a:rPr lang="en-US" sz="4155" dirty="0">
                <a:solidFill>
                  <a:srgbClr val="60A9FF"/>
                </a:solidFill>
                <a:latin typeface="Roboto Slab" pitchFamily="34" charset="0"/>
                <a:ea typeface="Roboto Slab" pitchFamily="34" charset="-122"/>
                <a:cs typeface="Roboto Slab" pitchFamily="34" charset="-120"/>
              </a:rPr>
              <a:t>Continuous Integration dan Continuous Deployment untuk Proyek Python</a:t>
            </a:r>
            <a:endParaRPr lang="en-US" sz="4155" dirty="0"/>
          </a:p>
        </p:txBody>
      </p:sp>
      <p:sp>
        <p:nvSpPr>
          <p:cNvPr id="7" name="Shape 4"/>
          <p:cNvSpPr/>
          <p:nvPr/>
        </p:nvSpPr>
        <p:spPr>
          <a:xfrm>
            <a:off x="7294126" y="2216348"/>
            <a:ext cx="42148" cy="5432703"/>
          </a:xfrm>
          <a:prstGeom prst="rect">
            <a:avLst/>
          </a:prstGeom>
          <a:solidFill>
            <a:srgbClr val="161B23"/>
          </a:solidFill>
          <a:ln/>
        </p:spPr>
        <p:txBody>
          <a:bodyPr/>
          <a:lstStyle/>
          <a:p>
            <a:endParaRPr lang="en-ID"/>
          </a:p>
        </p:txBody>
      </p:sp>
      <p:sp>
        <p:nvSpPr>
          <p:cNvPr id="8" name="Shape 5"/>
          <p:cNvSpPr/>
          <p:nvPr/>
        </p:nvSpPr>
        <p:spPr>
          <a:xfrm>
            <a:off x="7552611" y="2597468"/>
            <a:ext cx="738664" cy="42148"/>
          </a:xfrm>
          <a:prstGeom prst="rect">
            <a:avLst/>
          </a:prstGeom>
          <a:solidFill>
            <a:srgbClr val="161B23"/>
          </a:solidFill>
          <a:ln/>
        </p:spPr>
        <p:txBody>
          <a:bodyPr/>
          <a:lstStyle/>
          <a:p>
            <a:endParaRPr lang="en-ID"/>
          </a:p>
        </p:txBody>
      </p:sp>
      <p:sp>
        <p:nvSpPr>
          <p:cNvPr id="9" name="Shape 6"/>
          <p:cNvSpPr/>
          <p:nvPr/>
        </p:nvSpPr>
        <p:spPr>
          <a:xfrm>
            <a:off x="7077789" y="2381250"/>
            <a:ext cx="474821" cy="474821"/>
          </a:xfrm>
          <a:prstGeom prst="roundRect">
            <a:avLst>
              <a:gd name="adj" fmla="val 26670"/>
            </a:avLst>
          </a:prstGeom>
          <a:solidFill>
            <a:srgbClr val="161B23"/>
          </a:solidFill>
          <a:ln/>
        </p:spPr>
        <p:txBody>
          <a:bodyPr/>
          <a:lstStyle/>
          <a:p>
            <a:endParaRPr lang="en-ID"/>
          </a:p>
        </p:txBody>
      </p:sp>
      <p:sp>
        <p:nvSpPr>
          <p:cNvPr id="10" name="Text 7"/>
          <p:cNvSpPr/>
          <p:nvPr/>
        </p:nvSpPr>
        <p:spPr>
          <a:xfrm>
            <a:off x="7250430" y="2420779"/>
            <a:ext cx="129540" cy="395645"/>
          </a:xfrm>
          <a:prstGeom prst="rect">
            <a:avLst/>
          </a:prstGeom>
          <a:noFill/>
          <a:ln/>
        </p:spPr>
        <p:txBody>
          <a:bodyPr wrap="none" rtlCol="0" anchor="t"/>
          <a:lstStyle/>
          <a:p>
            <a:pPr marL="0" indent="0" algn="ctr">
              <a:lnSpc>
                <a:spcPts val="3116"/>
              </a:lnSpc>
              <a:buNone/>
            </a:pPr>
            <a:r>
              <a:rPr lang="en-US" sz="2493" dirty="0">
                <a:solidFill>
                  <a:srgbClr val="60A9FF"/>
                </a:solidFill>
                <a:latin typeface="Roboto Slab" pitchFamily="34" charset="0"/>
                <a:ea typeface="Roboto Slab" pitchFamily="34" charset="-122"/>
                <a:cs typeface="Roboto Slab" pitchFamily="34" charset="-120"/>
              </a:rPr>
              <a:t>1</a:t>
            </a:r>
            <a:endParaRPr lang="en-US" sz="2493" dirty="0"/>
          </a:p>
        </p:txBody>
      </p:sp>
      <p:sp>
        <p:nvSpPr>
          <p:cNvPr id="11" name="Text 8"/>
          <p:cNvSpPr/>
          <p:nvPr/>
        </p:nvSpPr>
        <p:spPr>
          <a:xfrm>
            <a:off x="8475940" y="2427327"/>
            <a:ext cx="3375660" cy="329803"/>
          </a:xfrm>
          <a:prstGeom prst="rect">
            <a:avLst/>
          </a:prstGeom>
          <a:noFill/>
          <a:ln/>
        </p:spPr>
        <p:txBody>
          <a:bodyPr wrap="none" rtlCol="0" anchor="t"/>
          <a:lstStyle/>
          <a:p>
            <a:pPr marL="0" indent="0" algn="l">
              <a:lnSpc>
                <a:spcPts val="2597"/>
              </a:lnSpc>
              <a:buNone/>
            </a:pPr>
            <a:r>
              <a:rPr lang="en-US" sz="2077" dirty="0">
                <a:solidFill>
                  <a:srgbClr val="60A9FF"/>
                </a:solidFill>
                <a:latin typeface="Roboto Slab" pitchFamily="34" charset="0"/>
                <a:ea typeface="Roboto Slab" pitchFamily="34" charset="-122"/>
                <a:cs typeface="Roboto Slab" pitchFamily="34" charset="-120"/>
              </a:rPr>
              <a:t>Continuous Integration (CI)</a:t>
            </a:r>
            <a:endParaRPr lang="en-US" sz="2077" dirty="0"/>
          </a:p>
        </p:txBody>
      </p:sp>
      <p:sp>
        <p:nvSpPr>
          <p:cNvPr id="12" name="Text 9"/>
          <p:cNvSpPr/>
          <p:nvPr/>
        </p:nvSpPr>
        <p:spPr>
          <a:xfrm>
            <a:off x="8475940" y="2968109"/>
            <a:ext cx="3851910" cy="2701290"/>
          </a:xfrm>
          <a:prstGeom prst="rect">
            <a:avLst/>
          </a:prstGeom>
          <a:noFill/>
          <a:ln/>
        </p:spPr>
        <p:txBody>
          <a:bodyPr wrap="square" rtlCol="0" anchor="t"/>
          <a:lstStyle/>
          <a:p>
            <a:pPr marL="0" indent="0" algn="l">
              <a:lnSpc>
                <a:spcPts val="2659"/>
              </a:lnSpc>
              <a:buNone/>
            </a:pPr>
            <a:r>
              <a:rPr lang="en-US" sz="1662" dirty="0">
                <a:solidFill>
                  <a:srgbClr val="D6E5EF"/>
                </a:solidFill>
                <a:latin typeface="Roboto" pitchFamily="34" charset="0"/>
                <a:ea typeface="Roboto" pitchFamily="34" charset="-122"/>
                <a:cs typeface="Roboto" pitchFamily="34" charset="-120"/>
              </a:rPr>
              <a:t>CI adalah praktik menggabungkan dan menguji kode secara otomatis dan terus menerus untuk menghindari konflik dan memastikan integritas kode. Contoh langkah-langkah konfigurasi CI untuk proyek Python adalah dengan menggunakan alat seperti Jenkins, GitLab CI/CD, atau Travis CI.</a:t>
            </a:r>
            <a:endParaRPr lang="en-US" sz="1662" dirty="0"/>
          </a:p>
        </p:txBody>
      </p:sp>
      <p:sp>
        <p:nvSpPr>
          <p:cNvPr id="13" name="Shape 10"/>
          <p:cNvSpPr/>
          <p:nvPr/>
        </p:nvSpPr>
        <p:spPr>
          <a:xfrm>
            <a:off x="6339126" y="3652599"/>
            <a:ext cx="738664" cy="42148"/>
          </a:xfrm>
          <a:prstGeom prst="rect">
            <a:avLst/>
          </a:prstGeom>
          <a:solidFill>
            <a:srgbClr val="161B23"/>
          </a:solidFill>
          <a:ln/>
        </p:spPr>
        <p:txBody>
          <a:bodyPr/>
          <a:lstStyle/>
          <a:p>
            <a:endParaRPr lang="en-ID"/>
          </a:p>
        </p:txBody>
      </p:sp>
      <p:sp>
        <p:nvSpPr>
          <p:cNvPr id="14" name="Shape 11"/>
          <p:cNvSpPr/>
          <p:nvPr/>
        </p:nvSpPr>
        <p:spPr>
          <a:xfrm>
            <a:off x="7077789" y="3436382"/>
            <a:ext cx="474821" cy="474821"/>
          </a:xfrm>
          <a:prstGeom prst="roundRect">
            <a:avLst>
              <a:gd name="adj" fmla="val 26670"/>
            </a:avLst>
          </a:prstGeom>
          <a:solidFill>
            <a:srgbClr val="161B23"/>
          </a:solidFill>
          <a:ln/>
        </p:spPr>
        <p:txBody>
          <a:bodyPr/>
          <a:lstStyle/>
          <a:p>
            <a:endParaRPr lang="en-ID"/>
          </a:p>
        </p:txBody>
      </p:sp>
      <p:sp>
        <p:nvSpPr>
          <p:cNvPr id="15" name="Text 12"/>
          <p:cNvSpPr/>
          <p:nvPr/>
        </p:nvSpPr>
        <p:spPr>
          <a:xfrm>
            <a:off x="7227570" y="3475911"/>
            <a:ext cx="175260" cy="395645"/>
          </a:xfrm>
          <a:prstGeom prst="rect">
            <a:avLst/>
          </a:prstGeom>
          <a:noFill/>
          <a:ln/>
        </p:spPr>
        <p:txBody>
          <a:bodyPr wrap="none" rtlCol="0" anchor="t"/>
          <a:lstStyle/>
          <a:p>
            <a:pPr marL="0" indent="0" algn="ctr">
              <a:lnSpc>
                <a:spcPts val="3116"/>
              </a:lnSpc>
              <a:buNone/>
            </a:pPr>
            <a:r>
              <a:rPr lang="en-US" sz="2493" dirty="0">
                <a:solidFill>
                  <a:srgbClr val="60A9FF"/>
                </a:solidFill>
                <a:latin typeface="Roboto Slab" pitchFamily="34" charset="0"/>
                <a:ea typeface="Roboto Slab" pitchFamily="34" charset="-122"/>
                <a:cs typeface="Roboto Slab" pitchFamily="34" charset="-120"/>
              </a:rPr>
              <a:t>2</a:t>
            </a:r>
            <a:endParaRPr lang="en-US" sz="2493" dirty="0"/>
          </a:p>
        </p:txBody>
      </p:sp>
      <p:sp>
        <p:nvSpPr>
          <p:cNvPr id="16" name="Text 13"/>
          <p:cNvSpPr/>
          <p:nvPr/>
        </p:nvSpPr>
        <p:spPr>
          <a:xfrm>
            <a:off x="2603540" y="3482459"/>
            <a:ext cx="3550920" cy="329803"/>
          </a:xfrm>
          <a:prstGeom prst="rect">
            <a:avLst/>
          </a:prstGeom>
          <a:noFill/>
          <a:ln/>
        </p:spPr>
        <p:txBody>
          <a:bodyPr wrap="none" rtlCol="0" anchor="t"/>
          <a:lstStyle/>
          <a:p>
            <a:pPr marL="0" indent="0" algn="r">
              <a:lnSpc>
                <a:spcPts val="2597"/>
              </a:lnSpc>
              <a:buNone/>
            </a:pPr>
            <a:r>
              <a:rPr lang="en-US" sz="2077" dirty="0">
                <a:solidFill>
                  <a:srgbClr val="60A9FF"/>
                </a:solidFill>
                <a:latin typeface="Roboto Slab" pitchFamily="34" charset="0"/>
                <a:ea typeface="Roboto Slab" pitchFamily="34" charset="-122"/>
                <a:cs typeface="Roboto Slab" pitchFamily="34" charset="-120"/>
              </a:rPr>
              <a:t>Continuous Deployment (CD)</a:t>
            </a:r>
            <a:endParaRPr lang="en-US" sz="2077" dirty="0"/>
          </a:p>
        </p:txBody>
      </p:sp>
      <p:sp>
        <p:nvSpPr>
          <p:cNvPr id="17" name="Text 14"/>
          <p:cNvSpPr/>
          <p:nvPr/>
        </p:nvSpPr>
        <p:spPr>
          <a:xfrm>
            <a:off x="2302550" y="4023241"/>
            <a:ext cx="3851910" cy="2363629"/>
          </a:xfrm>
          <a:prstGeom prst="rect">
            <a:avLst/>
          </a:prstGeom>
          <a:noFill/>
          <a:ln/>
        </p:spPr>
        <p:txBody>
          <a:bodyPr wrap="square" rtlCol="0" anchor="t"/>
          <a:lstStyle/>
          <a:p>
            <a:pPr marL="0" indent="0" algn="r">
              <a:lnSpc>
                <a:spcPts val="2659"/>
              </a:lnSpc>
              <a:buNone/>
            </a:pPr>
            <a:r>
              <a:rPr lang="en-US" sz="1662" dirty="0">
                <a:solidFill>
                  <a:srgbClr val="D6E5EF"/>
                </a:solidFill>
                <a:latin typeface="Roboto" pitchFamily="34" charset="0"/>
                <a:ea typeface="Roboto" pitchFamily="34" charset="-122"/>
                <a:cs typeface="Roboto" pitchFamily="34" charset="-120"/>
              </a:rPr>
              <a:t>CD adalah praktik otomatisasi rilis perangkat lunak ke produksi setelah berhasil melewati CI. Contoh langkah-langkah konfigurasi CD untuk proyek Python adalah dengan menggunakan alat seperti Docker, Kubernetes, atau AWS CodeDeploy.</a:t>
            </a:r>
            <a:endParaRPr lang="en-US" sz="1662"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833199" y="2276475"/>
            <a:ext cx="7477601" cy="1388745"/>
          </a:xfrm>
          <a:prstGeom prst="rect">
            <a:avLst/>
          </a:prstGeom>
          <a:noFill/>
          <a:ln/>
        </p:spPr>
        <p:txBody>
          <a:bodyPr wrap="squar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Referensi dan Sumber Materi yang Digunakan</a:t>
            </a:r>
            <a:endParaRPr lang="en-US" sz="4374" dirty="0"/>
          </a:p>
        </p:txBody>
      </p:sp>
      <p:sp>
        <p:nvSpPr>
          <p:cNvPr id="5" name="Text 3"/>
          <p:cNvSpPr/>
          <p:nvPr/>
        </p:nvSpPr>
        <p:spPr>
          <a:xfrm>
            <a:off x="1188601" y="3998476"/>
            <a:ext cx="7122200"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D6E5EF"/>
                </a:solidFill>
                <a:latin typeface="Roboto" pitchFamily="34" charset="0"/>
                <a:ea typeface="Roboto" pitchFamily="34" charset="-122"/>
                <a:cs typeface="Roboto" pitchFamily="34" charset="-120"/>
              </a:rPr>
              <a:t>Buku: "Python Testing with pytest" oleh Brian Okken</a:t>
            </a:r>
            <a:endParaRPr lang="en-US" sz="1750" dirty="0"/>
          </a:p>
        </p:txBody>
      </p:sp>
      <p:sp>
        <p:nvSpPr>
          <p:cNvPr id="6" name="Text 4"/>
          <p:cNvSpPr/>
          <p:nvPr/>
        </p:nvSpPr>
        <p:spPr>
          <a:xfrm>
            <a:off x="1188601" y="4442698"/>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6E5EF"/>
                </a:solidFill>
                <a:latin typeface="Roboto" pitchFamily="34" charset="0"/>
                <a:ea typeface="Roboto" pitchFamily="34" charset="-122"/>
                <a:cs typeface="Roboto" pitchFamily="34" charset="-120"/>
              </a:rPr>
              <a:t>Artikel: "The Ultimate Unit Testing Cheat-sheet For Python" oleh Enrico Giampieri</a:t>
            </a:r>
            <a:endParaRPr lang="en-US" sz="1750" dirty="0"/>
          </a:p>
        </p:txBody>
      </p:sp>
      <p:sp>
        <p:nvSpPr>
          <p:cNvPr id="7" name="Text 5"/>
          <p:cNvSpPr/>
          <p:nvPr/>
        </p:nvSpPr>
        <p:spPr>
          <a:xfrm>
            <a:off x="1188601" y="5242322"/>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6E5EF"/>
                </a:solidFill>
                <a:latin typeface="Roboto" pitchFamily="34" charset="0"/>
                <a:ea typeface="Roboto" pitchFamily="34" charset="-122"/>
                <a:cs typeface="Roboto" pitchFamily="34" charset="-120"/>
              </a:rPr>
              <a:t>Video Tutorial: "Introduction to Continuous Integration and Continuous Deployment" oleh Tech With Tim</a:t>
            </a:r>
            <a:endParaRPr lang="en-US" sz="1750" dirty="0"/>
          </a:p>
        </p:txBody>
      </p:sp>
      <p:pic>
        <p:nvPicPr>
          <p:cNvPr id="8"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2037993" y="918686"/>
            <a:ext cx="10554414" cy="1388745"/>
          </a:xfrm>
          <a:prstGeom prst="rect">
            <a:avLst/>
          </a:prstGeom>
          <a:noFill/>
          <a:ln/>
        </p:spPr>
        <p:txBody>
          <a:bodyPr wrap="squar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Contoh Konfigurasi CI/CD untuk Proyek Python</a:t>
            </a:r>
            <a:endParaRPr lang="en-US" sz="4374" dirty="0"/>
          </a:p>
        </p:txBody>
      </p:sp>
      <p:sp>
        <p:nvSpPr>
          <p:cNvPr id="5" name="Text 3"/>
          <p:cNvSpPr/>
          <p:nvPr/>
        </p:nvSpPr>
        <p:spPr>
          <a:xfrm>
            <a:off x="2037993" y="2862858"/>
            <a:ext cx="2666286" cy="416481"/>
          </a:xfrm>
          <a:prstGeom prst="rect">
            <a:avLst/>
          </a:prstGeom>
          <a:noFill/>
          <a:ln/>
        </p:spPr>
        <p:txBody>
          <a:bodyPr wrap="none" rtlCol="0" anchor="t"/>
          <a:lstStyle/>
          <a:p>
            <a:pPr marL="0" indent="0">
              <a:lnSpc>
                <a:spcPts val="3281"/>
              </a:lnSpc>
              <a:buNone/>
            </a:pPr>
            <a:r>
              <a:rPr lang="en-US" sz="2624" dirty="0">
                <a:solidFill>
                  <a:srgbClr val="60A9FF"/>
                </a:solidFill>
                <a:latin typeface="Roboto Slab" pitchFamily="34" charset="0"/>
                <a:ea typeface="Roboto Slab" pitchFamily="34" charset="-122"/>
                <a:cs typeface="Roboto Slab" pitchFamily="34" charset="-120"/>
              </a:rPr>
              <a:t>CI Configuration</a:t>
            </a:r>
            <a:endParaRPr lang="en-US" sz="2624" dirty="0"/>
          </a:p>
        </p:txBody>
      </p:sp>
      <p:sp>
        <p:nvSpPr>
          <p:cNvPr id="6" name="Shape 4"/>
          <p:cNvSpPr/>
          <p:nvPr/>
        </p:nvSpPr>
        <p:spPr>
          <a:xfrm>
            <a:off x="2037993" y="3529251"/>
            <a:ext cx="5006221" cy="2820948"/>
          </a:xfrm>
          <a:prstGeom prst="roundRect">
            <a:avLst>
              <a:gd name="adj" fmla="val 4726"/>
            </a:avLst>
          </a:prstGeom>
          <a:solidFill>
            <a:srgbClr val="092443"/>
          </a:solidFill>
          <a:ln/>
        </p:spPr>
        <p:txBody>
          <a:bodyPr/>
          <a:lstStyle/>
          <a:p>
            <a:endParaRPr lang="en-ID"/>
          </a:p>
        </p:txBody>
      </p:sp>
      <p:sp>
        <p:nvSpPr>
          <p:cNvPr id="7" name="Shape 5"/>
          <p:cNvSpPr/>
          <p:nvPr/>
        </p:nvSpPr>
        <p:spPr>
          <a:xfrm>
            <a:off x="2026920" y="3529251"/>
            <a:ext cx="5028367" cy="2820948"/>
          </a:xfrm>
          <a:prstGeom prst="roundRect">
            <a:avLst>
              <a:gd name="adj" fmla="val 1182"/>
            </a:avLst>
          </a:prstGeom>
          <a:solidFill>
            <a:srgbClr val="092443"/>
          </a:solidFill>
          <a:ln/>
        </p:spPr>
        <p:txBody>
          <a:bodyPr/>
          <a:lstStyle/>
          <a:p>
            <a:endParaRPr lang="en-ID"/>
          </a:p>
        </p:txBody>
      </p:sp>
      <p:sp>
        <p:nvSpPr>
          <p:cNvPr id="8" name="Text 6"/>
          <p:cNvSpPr/>
          <p:nvPr/>
        </p:nvSpPr>
        <p:spPr>
          <a:xfrm>
            <a:off x="2249091" y="3695819"/>
            <a:ext cx="4584025" cy="2487811"/>
          </a:xfrm>
          <a:prstGeom prst="rect">
            <a:avLst/>
          </a:prstGeom>
          <a:noFill/>
          <a:ln/>
        </p:spPr>
        <p:txBody>
          <a:bodyPr wrap="square" rtlCol="0" anchor="t"/>
          <a:lstStyle/>
          <a:p>
            <a:pPr marL="0" indent="0">
              <a:lnSpc>
                <a:spcPts val="2799"/>
              </a:lnSpc>
              <a:buNone/>
            </a:pPr>
            <a:r>
              <a:rPr lang="en-US" sz="1750" dirty="0">
                <a:solidFill>
                  <a:srgbClr val="D6E5EF"/>
                </a:solidFill>
                <a:highlight>
                  <a:srgbClr val="092443"/>
                </a:highlight>
                <a:latin typeface="Consolas" pitchFamily="34" charset="0"/>
                <a:ea typeface="Consolas" pitchFamily="34" charset="-122"/>
                <a:cs typeface="Consolas" pitchFamily="34" charset="-120"/>
              </a:rPr>
              <a:t>
steps:
  - name: Install dependencies
    run: pip install -r requirements.txt
  - name: Run tests
    run: pytest
</a:t>
            </a:r>
            <a:endParaRPr lang="en-US" sz="1750" dirty="0"/>
          </a:p>
        </p:txBody>
      </p:sp>
      <p:sp>
        <p:nvSpPr>
          <p:cNvPr id="9" name="Text 7"/>
          <p:cNvSpPr/>
          <p:nvPr/>
        </p:nvSpPr>
        <p:spPr>
          <a:xfrm>
            <a:off x="7593806" y="2862858"/>
            <a:ext cx="2705100" cy="416481"/>
          </a:xfrm>
          <a:prstGeom prst="rect">
            <a:avLst/>
          </a:prstGeom>
          <a:noFill/>
          <a:ln/>
        </p:spPr>
        <p:txBody>
          <a:bodyPr wrap="none" rtlCol="0" anchor="t"/>
          <a:lstStyle/>
          <a:p>
            <a:pPr marL="0" indent="0">
              <a:lnSpc>
                <a:spcPts val="3281"/>
              </a:lnSpc>
              <a:buNone/>
            </a:pPr>
            <a:r>
              <a:rPr lang="en-US" sz="2624" dirty="0">
                <a:solidFill>
                  <a:srgbClr val="60A9FF"/>
                </a:solidFill>
                <a:latin typeface="Roboto Slab" pitchFamily="34" charset="0"/>
                <a:ea typeface="Roboto Slab" pitchFamily="34" charset="-122"/>
                <a:cs typeface="Roboto Slab" pitchFamily="34" charset="-120"/>
              </a:rPr>
              <a:t>CD Configuration</a:t>
            </a:r>
            <a:endParaRPr lang="en-US" sz="2624" dirty="0"/>
          </a:p>
        </p:txBody>
      </p:sp>
      <p:sp>
        <p:nvSpPr>
          <p:cNvPr id="10" name="Shape 8"/>
          <p:cNvSpPr/>
          <p:nvPr/>
        </p:nvSpPr>
        <p:spPr>
          <a:xfrm>
            <a:off x="7593806" y="3529251"/>
            <a:ext cx="5006221" cy="3531751"/>
          </a:xfrm>
          <a:prstGeom prst="roundRect">
            <a:avLst>
              <a:gd name="adj" fmla="val 3775"/>
            </a:avLst>
          </a:prstGeom>
          <a:solidFill>
            <a:srgbClr val="092443"/>
          </a:solidFill>
          <a:ln/>
        </p:spPr>
        <p:txBody>
          <a:bodyPr/>
          <a:lstStyle/>
          <a:p>
            <a:endParaRPr lang="en-ID"/>
          </a:p>
        </p:txBody>
      </p:sp>
      <p:sp>
        <p:nvSpPr>
          <p:cNvPr id="11" name="Shape 9"/>
          <p:cNvSpPr/>
          <p:nvPr/>
        </p:nvSpPr>
        <p:spPr>
          <a:xfrm>
            <a:off x="7582733" y="3529251"/>
            <a:ext cx="5028367" cy="3531751"/>
          </a:xfrm>
          <a:prstGeom prst="roundRect">
            <a:avLst>
              <a:gd name="adj" fmla="val 944"/>
            </a:avLst>
          </a:prstGeom>
          <a:solidFill>
            <a:srgbClr val="092443"/>
          </a:solidFill>
          <a:ln/>
        </p:spPr>
        <p:txBody>
          <a:bodyPr/>
          <a:lstStyle/>
          <a:p>
            <a:endParaRPr lang="en-ID"/>
          </a:p>
        </p:txBody>
      </p:sp>
      <p:sp>
        <p:nvSpPr>
          <p:cNvPr id="12" name="Text 10"/>
          <p:cNvSpPr/>
          <p:nvPr/>
        </p:nvSpPr>
        <p:spPr>
          <a:xfrm>
            <a:off x="7804904" y="3412035"/>
            <a:ext cx="4584025" cy="3198614"/>
          </a:xfrm>
          <a:prstGeom prst="rect">
            <a:avLst/>
          </a:prstGeom>
          <a:noFill/>
          <a:ln/>
        </p:spPr>
        <p:txBody>
          <a:bodyPr wrap="square" rtlCol="0" anchor="t"/>
          <a:lstStyle/>
          <a:p>
            <a:pPr marL="0" indent="0">
              <a:lnSpc>
                <a:spcPts val="2799"/>
              </a:lnSpc>
              <a:buNone/>
            </a:pPr>
            <a:r>
              <a:rPr lang="en-US" sz="1750" dirty="0">
                <a:solidFill>
                  <a:srgbClr val="D6E5EF"/>
                </a:solidFill>
                <a:highlight>
                  <a:srgbClr val="092443"/>
                </a:highlight>
                <a:latin typeface="Consolas" pitchFamily="34" charset="0"/>
                <a:ea typeface="Consolas" pitchFamily="34" charset="-122"/>
                <a:cs typeface="Consolas" pitchFamily="34" charset="-120"/>
              </a:rPr>
              <a:t>
steps:
  - name: Build Docker image
    run: docker build -t myapp .
  - name: Push Docker image to registry
    run: docker push myapp:latest
  - name: Deploy to production
    run: kubectl apply -f deployment.yaml
</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txBody>
          <a:bodyPr/>
          <a:lstStyle/>
          <a:p>
            <a:endParaRPr lang="en-ID"/>
          </a:p>
        </p:txBody>
      </p:sp>
      <p:sp>
        <p:nvSpPr>
          <p:cNvPr id="3" name="Shape 1"/>
          <p:cNvSpPr/>
          <p:nvPr/>
        </p:nvSpPr>
        <p:spPr>
          <a:xfrm>
            <a:off x="0" y="0"/>
            <a:ext cx="14630400" cy="8229600"/>
          </a:xfrm>
          <a:prstGeom prst="rect">
            <a:avLst/>
          </a:prstGeom>
          <a:solidFill>
            <a:srgbClr val="202733"/>
          </a:solidFill>
          <a:ln/>
        </p:spPr>
        <p:txBody>
          <a:bodyPr/>
          <a:lstStyle/>
          <a:p>
            <a:endParaRPr lang="en-ID"/>
          </a:p>
        </p:txBody>
      </p:sp>
      <p:sp>
        <p:nvSpPr>
          <p:cNvPr id="4" name="Text 2"/>
          <p:cNvSpPr/>
          <p:nvPr/>
        </p:nvSpPr>
        <p:spPr>
          <a:xfrm>
            <a:off x="6319599" y="2534722"/>
            <a:ext cx="4443889"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Penutup</a:t>
            </a:r>
            <a:endParaRPr lang="en-US" sz="4374" dirty="0"/>
          </a:p>
        </p:txBody>
      </p:sp>
      <p:sp>
        <p:nvSpPr>
          <p:cNvPr id="5" name="Text 3"/>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Dalam dunia pengembangan perangkat lunak, whitebox testing dan unit test merupakan langkah penting untuk memastikan kualitas dan kehandalan kode. CI/CD adalah praktik modern yang membantu tim pengembang dalam proses pengujian dan pengiriman perangkat lunak. Dalam mempelajari topik ini, pastikan untuk memperdalam pemahaman melalui referensi dan sumber materi yang telah disebutkan sebelumnya.</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905</Words>
  <Application>Microsoft Office PowerPoint</Application>
  <PresentationFormat>Custom</PresentationFormat>
  <Paragraphs>53</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Consolas</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setiabudipa@gmail.com</cp:lastModifiedBy>
  <cp:revision>2</cp:revision>
  <dcterms:created xsi:type="dcterms:W3CDTF">2023-10-27T03:31:08Z</dcterms:created>
  <dcterms:modified xsi:type="dcterms:W3CDTF">2023-10-27T03:49:46Z</dcterms:modified>
</cp:coreProperties>
</file>